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Lato"/>
      <p:regular r:id="rId18"/>
      <p:bold r:id="rId19"/>
      <p:italic r:id="rId20"/>
      <p:boldItalic r:id="rId21"/>
    </p:embeddedFont>
    <p:embeddedFont>
      <p:font typeface="Tahoma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22" Type="http://schemas.openxmlformats.org/officeDocument/2006/relationships/font" Target="fonts/Tahoma-regular.fntdata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Tahom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63abb98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63abb98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Observação: Utilize esse slide como capa de sua apresentação. Não acrescente elementos, não altere a imagem de fundo, nem a posição dos elementos.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63abb98cc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63abb98cc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Observação: Utilize esse slide para dividir os capítulos de sua apresentação. Não altere as imagens de fundo, nem a posição dos elementos.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63abb98cc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63abb98cc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63abb98cc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a63abb98cc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63abb98c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63abb98c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Observação: Utilize esse slide para adicionar os temas de sua apresentação. Evite alterar a posição dos elementos.</a:t>
            </a:r>
            <a:br>
              <a:rPr lang="pt-B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63abb98c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63abb98c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Observação: Utilize esse slide para dividir os capítulos de sua apresentação. Não altere as imagens de fundo, nem a posição dos elementos.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63abb98cc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63abb98cc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63abb98cc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63abb98cc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Observação: Utilize esse slide para dividir os capítulos de sua apresentação. Não altere as imagens de fundo, nem a posição dos elementos.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63abb98c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63abb98c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63abb98c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63abb98c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Observação: Utilize esse slide para dividir os capítulos de sua apresentação. Não altere as imagens de fundo, nem a posição dos elementos.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63abb98cc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63abb98cc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63abb98cc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63abb98cc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Observação: Utilize esse slide para dividir os capítulos de sua apresentação. Não altere as imagens de fundo, nem a posição dos elementos.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8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225" y="2347500"/>
            <a:ext cx="2019293" cy="665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645" y="248040"/>
            <a:ext cx="338550" cy="30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" name="Google Shape;57;p15"/>
          <p:cNvSpPr txBox="1"/>
          <p:nvPr>
            <p:ph idx="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 rotWithShape="1">
          <a:blip r:embed="rId3">
            <a:alphaModFix/>
          </a:blip>
          <a:srcRect b="-9035" l="0" r="68988" t="-6799"/>
          <a:stretch/>
        </p:blipFill>
        <p:spPr>
          <a:xfrm>
            <a:off x="8661612" y="261959"/>
            <a:ext cx="259076" cy="2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 2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" name="Google Shape;62;p17"/>
          <p:cNvSpPr txBox="1"/>
          <p:nvPr>
            <p:ph idx="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3" name="Google Shape;63;p17"/>
          <p:cNvPicPr preferRelativeResize="0"/>
          <p:nvPr/>
        </p:nvPicPr>
        <p:blipFill rotWithShape="1">
          <a:blip r:embed="rId3">
            <a:alphaModFix/>
          </a:blip>
          <a:srcRect b="-9035" l="0" r="68988" t="-6799"/>
          <a:stretch/>
        </p:blipFill>
        <p:spPr>
          <a:xfrm>
            <a:off x="8661612" y="261959"/>
            <a:ext cx="259076" cy="2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 3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6" name="Google Shape;66;p18"/>
          <p:cNvSpPr txBox="1"/>
          <p:nvPr>
            <p:ph idx="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buNone/>
              <a:defRPr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buNone/>
              <a:defRPr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buNone/>
              <a:defRPr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buNone/>
              <a:defRPr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buNone/>
              <a:defRPr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buNone/>
              <a:defRPr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buNone/>
              <a:defRPr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buNone/>
              <a:defRPr b="1"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18"/>
          <p:cNvSpPr txBox="1"/>
          <p:nvPr>
            <p:ph idx="3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" name="Google Shape;68;p18"/>
          <p:cNvPicPr preferRelativeResize="0"/>
          <p:nvPr/>
        </p:nvPicPr>
        <p:blipFill rotWithShape="1">
          <a:blip r:embed="rId3">
            <a:alphaModFix/>
          </a:blip>
          <a:srcRect b="-9035" l="0" r="68988" t="-6799"/>
          <a:stretch/>
        </p:blipFill>
        <p:spPr>
          <a:xfrm>
            <a:off x="8661612" y="261959"/>
            <a:ext cx="259076" cy="2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 4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" name="Google Shape;71;p19"/>
          <p:cNvSpPr txBox="1"/>
          <p:nvPr>
            <p:ph idx="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buNone/>
              <a:defRPr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2" name="Google Shape;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645" y="248040"/>
            <a:ext cx="338550" cy="30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parata 5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5" name="Google Shape;75;p20"/>
          <p:cNvPicPr preferRelativeResize="0"/>
          <p:nvPr/>
        </p:nvPicPr>
        <p:blipFill rotWithShape="1">
          <a:blip r:embed="rId3">
            <a:alphaModFix/>
          </a:blip>
          <a:srcRect b="-9035" l="0" r="68988" t="-6799"/>
          <a:stretch/>
        </p:blipFill>
        <p:spPr>
          <a:xfrm>
            <a:off x="8661612" y="261959"/>
            <a:ext cx="259076" cy="2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0"/>
          <p:cNvSpPr txBox="1"/>
          <p:nvPr>
            <p:ph idx="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dn.totvs.com/display/framework/09.+FWAdapterBaseV2" TargetMode="External"/><Relationship Id="rId4" Type="http://schemas.openxmlformats.org/officeDocument/2006/relationships/hyperlink" Target="https://api.totvs.com.br/" TargetMode="External"/><Relationship Id="rId5" Type="http://schemas.openxmlformats.org/officeDocument/2006/relationships/hyperlink" Target="https://tdn.totvs.com/display/public/INT/Guia+de+implementacao+das+APIs+TOTVS" TargetMode="External"/><Relationship Id="rId6" Type="http://schemas.openxmlformats.org/officeDocument/2006/relationships/hyperlink" Target="https://tdn.totvs.com/display/framework/REST+ADVPL" TargetMode="External"/><Relationship Id="rId7" Type="http://schemas.openxmlformats.org/officeDocument/2006/relationships/hyperlink" Target="https://medium.com/@toledo.anderson/cria%C3%A7%C3%A3o-de-servi%C3%A7os-rest-no-protheus-utilizando-framework-bf758165fe5c" TargetMode="External"/><Relationship Id="rId8" Type="http://schemas.openxmlformats.org/officeDocument/2006/relationships/hyperlink" Target="https://medium.com/totvsdevelopers/criando-servi%C3%A7os-rest-avan%C3%A7ados-no-protheus-parte-2-trabalhando-com-filtros-3973b95e416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ockcontent.com/br/blog/host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localhost:8282/restprotheus/clientes/000001" TargetMode="External"/><Relationship Id="rId4" Type="http://schemas.openxmlformats.org/officeDocument/2006/relationships/hyperlink" Target="http://localhost:8282/restprotheus/clientes/000001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/>
        </p:nvSpPr>
        <p:spPr>
          <a:xfrm>
            <a:off x="540025" y="4846250"/>
            <a:ext cx="1284600" cy="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5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TODOS OS DIREITOS RESERVADOS</a:t>
            </a:r>
            <a:endParaRPr sz="5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" name="Google Shape;82;p21"/>
          <p:cNvSpPr txBox="1"/>
          <p:nvPr/>
        </p:nvSpPr>
        <p:spPr>
          <a:xfrm>
            <a:off x="506450" y="1213550"/>
            <a:ext cx="2994300" cy="18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Rest</a:t>
            </a:r>
            <a:endParaRPr b="1" sz="60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ADVPL</a:t>
            </a:r>
            <a:endParaRPr b="1" sz="60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3" name="Google Shape;83;p21"/>
          <p:cNvSpPr txBox="1"/>
          <p:nvPr/>
        </p:nvSpPr>
        <p:spPr>
          <a:xfrm>
            <a:off x="7130400" y="3505175"/>
            <a:ext cx="1725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Outubro</a:t>
            </a:r>
            <a:r>
              <a:rPr lang="pt-BR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pt-BR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2020</a:t>
            </a:r>
            <a:endParaRPr b="1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" name="Google Shape;84;p21"/>
          <p:cNvSpPr/>
          <p:nvPr/>
        </p:nvSpPr>
        <p:spPr>
          <a:xfrm>
            <a:off x="7028700" y="3651125"/>
            <a:ext cx="101700" cy="1017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506450" y="518350"/>
            <a:ext cx="23436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rgbClr val="0C9ABE"/>
                </a:solidFill>
                <a:latin typeface="Tahoma"/>
                <a:ea typeface="Tahoma"/>
                <a:cs typeface="Tahoma"/>
                <a:sym typeface="Tahoma"/>
              </a:rPr>
              <a:t>05</a:t>
            </a:r>
            <a:endParaRPr b="1" sz="9600">
              <a:solidFill>
                <a:srgbClr val="0C9AB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0" name="Google Shape;170;p30"/>
          <p:cNvSpPr txBox="1"/>
          <p:nvPr/>
        </p:nvSpPr>
        <p:spPr>
          <a:xfrm>
            <a:off x="506450" y="1865850"/>
            <a:ext cx="52218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Referências</a:t>
            </a:r>
            <a:endParaRPr b="1" sz="48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1" name="Google Shape;171;p30"/>
          <p:cNvSpPr txBox="1"/>
          <p:nvPr>
            <p:ph idx="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Documentações Utilizadas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FWAdapterBaseV2: </a:t>
            </a:r>
            <a:r>
              <a:rPr lang="pt-BR" sz="1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https://tdn.totvs.com/display/framework/09.+FWAdapterBaseV2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API TOTVS: </a:t>
            </a:r>
            <a:r>
              <a:rPr lang="pt-BR" sz="13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https://api.totvs.com.br/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Guia de Implementação: </a:t>
            </a:r>
            <a:r>
              <a:rPr lang="pt-BR" sz="13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https://tdn.totvs.com/display/public/INT/Guia+de+implementacao+das+APIs+TOTVS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REST ADVPL: </a:t>
            </a:r>
            <a:r>
              <a:rPr lang="pt-BR" sz="13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https://tdn.totvs.com/display/framework/REST+ADVPL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REST Avançado ADVPL I : </a:t>
            </a:r>
            <a:r>
              <a:rPr b="1" lang="pt-BR" sz="13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https://medium.com/@toledo.anderson/cria%C3%A7%C3%A3o-de-servi%C3%A7os-rest-no-protheus-utilizando-framework-bf758165fe5c</a:t>
            </a:r>
            <a:endParaRPr b="1"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REST Avançado ADVPL II : </a:t>
            </a:r>
            <a:r>
              <a:rPr b="1" lang="pt-BR" sz="13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https://medium.com/totvsdevelopers/criando-servi%C3%A7os-rest-avan%C3%A7ados-no-protheus-parte-2-trabalhando-com-filtros-3973b95e416f</a:t>
            </a:r>
            <a:endParaRPr b="1"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32"/>
          <p:cNvGrpSpPr/>
          <p:nvPr/>
        </p:nvGrpSpPr>
        <p:grpSpPr>
          <a:xfrm>
            <a:off x="564604" y="3552275"/>
            <a:ext cx="3093096" cy="1369469"/>
            <a:chOff x="523404" y="3552275"/>
            <a:chExt cx="3093096" cy="1369469"/>
          </a:xfrm>
        </p:grpSpPr>
        <p:sp>
          <p:nvSpPr>
            <p:cNvPr id="183" name="Google Shape;183;p32"/>
            <p:cNvSpPr txBox="1"/>
            <p:nvPr/>
          </p:nvSpPr>
          <p:spPr>
            <a:xfrm>
              <a:off x="843925" y="3633030"/>
              <a:ext cx="1386600" cy="2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totvs.com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84" name="Google Shape;184;p32"/>
            <p:cNvSpPr txBox="1"/>
            <p:nvPr/>
          </p:nvSpPr>
          <p:spPr>
            <a:xfrm>
              <a:off x="843925" y="4108700"/>
              <a:ext cx="1386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@totvs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185" name="Google Shape;185;p32"/>
            <p:cNvSpPr txBox="1"/>
            <p:nvPr/>
          </p:nvSpPr>
          <p:spPr>
            <a:xfrm>
              <a:off x="843925" y="4538325"/>
              <a:ext cx="10704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/totvs</a:t>
              </a:r>
              <a:endParaRPr b="1"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6" name="Google Shape;186;p32"/>
            <p:cNvSpPr txBox="1"/>
            <p:nvPr/>
          </p:nvSpPr>
          <p:spPr>
            <a:xfrm>
              <a:off x="2229900" y="4538325"/>
              <a:ext cx="13866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company/totvs</a:t>
              </a:r>
              <a:endParaRPr b="1"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187" name="Google Shape;187;p32"/>
            <p:cNvSpPr txBox="1"/>
            <p:nvPr/>
          </p:nvSpPr>
          <p:spPr>
            <a:xfrm>
              <a:off x="2229900" y="3634404"/>
              <a:ext cx="1386600" cy="2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totvs.store</a:t>
              </a:r>
              <a:endParaRPr b="1"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188" name="Google Shape;188;p32"/>
            <p:cNvPicPr preferRelativeResize="0"/>
            <p:nvPr/>
          </p:nvPicPr>
          <p:blipFill rotWithShape="1">
            <a:blip r:embed="rId4">
              <a:alphaModFix/>
            </a:blip>
            <a:srcRect b="0" l="74082" r="0" t="0"/>
            <a:stretch/>
          </p:blipFill>
          <p:spPr>
            <a:xfrm>
              <a:off x="1931151" y="3930209"/>
              <a:ext cx="359375" cy="561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32"/>
            <p:cNvPicPr preferRelativeResize="0"/>
            <p:nvPr/>
          </p:nvPicPr>
          <p:blipFill rotWithShape="1">
            <a:blip r:embed="rId4">
              <a:alphaModFix/>
            </a:blip>
            <a:srcRect b="11694" l="0" r="74082" t="15259"/>
            <a:stretch/>
          </p:blipFill>
          <p:spPr>
            <a:xfrm>
              <a:off x="523404" y="4441175"/>
              <a:ext cx="359375" cy="410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32"/>
            <p:cNvPicPr preferRelativeResize="0"/>
            <p:nvPr/>
          </p:nvPicPr>
          <p:blipFill rotWithShape="1">
            <a:blip r:embed="rId5">
              <a:alphaModFix/>
            </a:blip>
            <a:srcRect b="-15482" l="-3879" r="65391" t="-21653"/>
            <a:stretch/>
          </p:blipFill>
          <p:spPr>
            <a:xfrm>
              <a:off x="1914450" y="3578853"/>
              <a:ext cx="392777" cy="410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2"/>
            <p:cNvPicPr preferRelativeResize="0"/>
            <p:nvPr/>
          </p:nvPicPr>
          <p:blipFill rotWithShape="1">
            <a:blip r:embed="rId4">
              <a:alphaModFix/>
            </a:blip>
            <a:srcRect b="0" l="26594" r="50343" t="0"/>
            <a:stretch/>
          </p:blipFill>
          <p:spPr>
            <a:xfrm>
              <a:off x="578579" y="3947361"/>
              <a:ext cx="300727" cy="5281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32"/>
            <p:cNvPicPr preferRelativeResize="0"/>
            <p:nvPr/>
          </p:nvPicPr>
          <p:blipFill rotWithShape="1">
            <a:blip r:embed="rId5">
              <a:alphaModFix/>
            </a:blip>
            <a:srcRect b="-15482" l="-3879" r="65391" t="-21653"/>
            <a:stretch/>
          </p:blipFill>
          <p:spPr>
            <a:xfrm>
              <a:off x="532550" y="3552275"/>
              <a:ext cx="392777" cy="410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32"/>
            <p:cNvPicPr preferRelativeResize="0"/>
            <p:nvPr/>
          </p:nvPicPr>
          <p:blipFill rotWithShape="1">
            <a:blip r:embed="rId4">
              <a:alphaModFix/>
            </a:blip>
            <a:srcRect b="0" l="49064" r="27872" t="0"/>
            <a:stretch/>
          </p:blipFill>
          <p:spPr>
            <a:xfrm>
              <a:off x="1950950" y="4360143"/>
              <a:ext cx="319776" cy="561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32"/>
            <p:cNvSpPr txBox="1"/>
            <p:nvPr/>
          </p:nvSpPr>
          <p:spPr>
            <a:xfrm>
              <a:off x="2229900" y="4076636"/>
              <a:ext cx="1386600" cy="2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rgbClr val="FFFFFF"/>
                  </a:solidFill>
                  <a:latin typeface="Tahoma"/>
                  <a:ea typeface="Tahoma"/>
                  <a:cs typeface="Tahoma"/>
                  <a:sym typeface="Tahoma"/>
                </a:rPr>
                <a:t>@totvs</a:t>
              </a:r>
              <a:endParaRPr b="1"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195" name="Google Shape;195;p32"/>
          <p:cNvSpPr txBox="1"/>
          <p:nvPr/>
        </p:nvSpPr>
        <p:spPr>
          <a:xfrm>
            <a:off x="353450" y="2641078"/>
            <a:ext cx="31614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ahoma"/>
              <a:buChar char="●"/>
            </a:pPr>
            <a:r>
              <a:rPr lang="pt-BR"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Tecnologia + Conhecimento são nosso DNA.</a:t>
            </a:r>
            <a:endParaRPr sz="10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ahoma"/>
              <a:buChar char="●"/>
            </a:pPr>
            <a:r>
              <a:rPr lang="pt-BR"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O sucesso do cliente é o nosso sucesso.</a:t>
            </a:r>
            <a:endParaRPr sz="10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ahoma"/>
              <a:buChar char="●"/>
            </a:pPr>
            <a:r>
              <a:rPr lang="pt-BR" sz="10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Valorizamos gente boa que é boa gente.</a:t>
            </a:r>
            <a:endParaRPr sz="10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506450" y="691250"/>
            <a:ext cx="32094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6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OBRIGADO</a:t>
            </a:r>
            <a:endParaRPr b="1" sz="36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1513700" y="1424568"/>
            <a:ext cx="34527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Nairan Alves Silva</a:t>
            </a:r>
            <a:endParaRPr b="1" sz="12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CRM/FAT</a:t>
            </a:r>
            <a:endParaRPr sz="12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(11) 98094-2740</a:t>
            </a:r>
            <a:endParaRPr sz="12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nairan.silva@totvs.com.br</a:t>
            </a:r>
            <a:endParaRPr sz="12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EA9B3E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800" y="1499125"/>
            <a:ext cx="800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4386350" y="4433900"/>
            <a:ext cx="34527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rgbClr val="EA9B3E"/>
                </a:solidFill>
                <a:latin typeface="Tahoma"/>
                <a:ea typeface="Tahoma"/>
                <a:cs typeface="Tahoma"/>
                <a:sym typeface="Tahoma"/>
              </a:rPr>
              <a:t>#</a:t>
            </a:r>
            <a:r>
              <a:rPr b="1" lang="pt-BR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SOMOSTOTVERS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4294967295" type="sldNum"/>
          </p:nvPr>
        </p:nvSpPr>
        <p:spPr>
          <a:xfrm>
            <a:off x="7888203" y="238550"/>
            <a:ext cx="693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0" name="Google Shape;90;p22"/>
          <p:cNvSpPr/>
          <p:nvPr/>
        </p:nvSpPr>
        <p:spPr>
          <a:xfrm>
            <a:off x="4549350" y="625600"/>
            <a:ext cx="45300" cy="453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2"/>
          <p:cNvSpPr txBox="1"/>
          <p:nvPr/>
        </p:nvSpPr>
        <p:spPr>
          <a:xfrm>
            <a:off x="4757724" y="797900"/>
            <a:ext cx="23841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EA9B3E"/>
                </a:solidFill>
                <a:latin typeface="Tahoma"/>
                <a:ea typeface="Tahoma"/>
                <a:cs typeface="Tahoma"/>
                <a:sym typeface="Tahoma"/>
              </a:rPr>
              <a:t>Introdução REST</a:t>
            </a:r>
            <a:endParaRPr b="1" sz="1800">
              <a:solidFill>
                <a:srgbClr val="EA9B3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2" name="Google Shape;92;p22"/>
          <p:cNvSpPr txBox="1"/>
          <p:nvPr/>
        </p:nvSpPr>
        <p:spPr>
          <a:xfrm>
            <a:off x="4757713" y="1616106"/>
            <a:ext cx="13323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EA9B3E"/>
                </a:solidFill>
                <a:latin typeface="Tahoma"/>
                <a:ea typeface="Tahoma"/>
                <a:cs typeface="Tahoma"/>
                <a:sym typeface="Tahoma"/>
              </a:rPr>
              <a:t>EndPoint</a:t>
            </a:r>
            <a:endParaRPr b="1" sz="1800">
              <a:solidFill>
                <a:srgbClr val="EA9B3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3" name="Google Shape;93;p22"/>
          <p:cNvSpPr txBox="1"/>
          <p:nvPr/>
        </p:nvSpPr>
        <p:spPr>
          <a:xfrm>
            <a:off x="3053988" y="1210325"/>
            <a:ext cx="13323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EA9B3E"/>
                </a:solidFill>
                <a:latin typeface="Tahoma"/>
                <a:ea typeface="Tahoma"/>
                <a:cs typeface="Tahoma"/>
                <a:sym typeface="Tahoma"/>
              </a:rPr>
              <a:t>Verbos</a:t>
            </a:r>
            <a:endParaRPr b="1" sz="1800">
              <a:solidFill>
                <a:srgbClr val="EA9B3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" name="Google Shape;94;p22"/>
          <p:cNvSpPr txBox="1"/>
          <p:nvPr/>
        </p:nvSpPr>
        <p:spPr>
          <a:xfrm>
            <a:off x="1428348" y="2008700"/>
            <a:ext cx="2958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EA9B3E"/>
                </a:solidFill>
                <a:latin typeface="Tahoma"/>
                <a:ea typeface="Tahoma"/>
                <a:cs typeface="Tahoma"/>
                <a:sym typeface="Tahoma"/>
              </a:rPr>
              <a:t>Prática</a:t>
            </a:r>
            <a:endParaRPr b="1" sz="1800">
              <a:solidFill>
                <a:srgbClr val="EA9B3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5" name="Google Shape;95;p22"/>
          <p:cNvSpPr/>
          <p:nvPr/>
        </p:nvSpPr>
        <p:spPr>
          <a:xfrm rot="2700000">
            <a:off x="4475274" y="818907"/>
            <a:ext cx="193464" cy="19346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2"/>
          <p:cNvSpPr/>
          <p:nvPr/>
        </p:nvSpPr>
        <p:spPr>
          <a:xfrm rot="2700000">
            <a:off x="4475274" y="1231345"/>
            <a:ext cx="193464" cy="19346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/>
          <p:nvPr/>
        </p:nvSpPr>
        <p:spPr>
          <a:xfrm rot="2700000">
            <a:off x="4475274" y="1643784"/>
            <a:ext cx="193464" cy="19346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2"/>
          <p:cNvSpPr/>
          <p:nvPr/>
        </p:nvSpPr>
        <p:spPr>
          <a:xfrm rot="2700000">
            <a:off x="4475274" y="2056223"/>
            <a:ext cx="193464" cy="19346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>
            <a:off x="4549350" y="1099213"/>
            <a:ext cx="45300" cy="45300"/>
          </a:xfrm>
          <a:prstGeom prst="ellipse">
            <a:avLst/>
          </a:prstGeom>
          <a:solidFill>
            <a:srgbClr val="403B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/>
          <p:nvPr/>
        </p:nvSpPr>
        <p:spPr>
          <a:xfrm>
            <a:off x="4549350" y="1511638"/>
            <a:ext cx="45300" cy="45300"/>
          </a:xfrm>
          <a:prstGeom prst="ellipse">
            <a:avLst/>
          </a:prstGeom>
          <a:solidFill>
            <a:srgbClr val="403B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2"/>
          <p:cNvSpPr/>
          <p:nvPr/>
        </p:nvSpPr>
        <p:spPr>
          <a:xfrm>
            <a:off x="4549350" y="1924075"/>
            <a:ext cx="45300" cy="45300"/>
          </a:xfrm>
          <a:prstGeom prst="ellipse">
            <a:avLst/>
          </a:prstGeom>
          <a:solidFill>
            <a:srgbClr val="403B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2"/>
          <p:cNvSpPr txBox="1"/>
          <p:nvPr/>
        </p:nvSpPr>
        <p:spPr>
          <a:xfrm>
            <a:off x="4475846" y="840188"/>
            <a:ext cx="1923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EA9B3E"/>
                </a:solidFill>
              </a:rPr>
              <a:t>I</a:t>
            </a:r>
            <a:endParaRPr b="1" sz="800">
              <a:solidFill>
                <a:srgbClr val="EA9B3E"/>
              </a:solidFill>
            </a:endParaRPr>
          </a:p>
        </p:txBody>
      </p:sp>
      <p:sp>
        <p:nvSpPr>
          <p:cNvPr id="103" name="Google Shape;103;p22"/>
          <p:cNvSpPr txBox="1"/>
          <p:nvPr/>
        </p:nvSpPr>
        <p:spPr>
          <a:xfrm>
            <a:off x="4443301" y="1252638"/>
            <a:ext cx="2736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EA9B3E"/>
                </a:solidFill>
              </a:rPr>
              <a:t>II</a:t>
            </a:r>
            <a:endParaRPr b="1" sz="800">
              <a:solidFill>
                <a:srgbClr val="EA9B3E"/>
              </a:solidFill>
            </a:endParaRPr>
          </a:p>
        </p:txBody>
      </p:sp>
      <p:sp>
        <p:nvSpPr>
          <p:cNvPr id="104" name="Google Shape;104;p22"/>
          <p:cNvSpPr txBox="1"/>
          <p:nvPr/>
        </p:nvSpPr>
        <p:spPr>
          <a:xfrm>
            <a:off x="4443301" y="1665050"/>
            <a:ext cx="2736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EA9B3E"/>
                </a:solidFill>
              </a:rPr>
              <a:t>III</a:t>
            </a:r>
            <a:endParaRPr b="1" sz="800">
              <a:solidFill>
                <a:srgbClr val="EA9B3E"/>
              </a:solidFill>
            </a:endParaRPr>
          </a:p>
        </p:txBody>
      </p:sp>
      <p:sp>
        <p:nvSpPr>
          <p:cNvPr id="105" name="Google Shape;105;p22"/>
          <p:cNvSpPr txBox="1"/>
          <p:nvPr/>
        </p:nvSpPr>
        <p:spPr>
          <a:xfrm>
            <a:off x="4427125" y="2077500"/>
            <a:ext cx="3306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EA9B3E"/>
                </a:solidFill>
              </a:rPr>
              <a:t>IV</a:t>
            </a:r>
            <a:endParaRPr b="1" sz="800">
              <a:solidFill>
                <a:srgbClr val="EA9B3E"/>
              </a:solidFill>
            </a:endParaRPr>
          </a:p>
        </p:txBody>
      </p:sp>
      <p:cxnSp>
        <p:nvCxnSpPr>
          <p:cNvPr id="106" name="Google Shape;106;p22"/>
          <p:cNvCxnSpPr>
            <a:endCxn id="90" idx="4"/>
          </p:cNvCxnSpPr>
          <p:nvPr/>
        </p:nvCxnSpPr>
        <p:spPr>
          <a:xfrm flipH="1" rot="10800000">
            <a:off x="4571700" y="670900"/>
            <a:ext cx="300" cy="1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pt-BR"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" name="Google Shape;108;p22"/>
          <p:cNvSpPr txBox="1"/>
          <p:nvPr/>
        </p:nvSpPr>
        <p:spPr>
          <a:xfrm>
            <a:off x="581775" y="148550"/>
            <a:ext cx="8000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AGENDA</a:t>
            </a:r>
            <a:endParaRPr b="1" sz="24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9" name="Google Shape;109;p22"/>
          <p:cNvSpPr/>
          <p:nvPr/>
        </p:nvSpPr>
        <p:spPr>
          <a:xfrm rot="2700000">
            <a:off x="4475274" y="2468673"/>
            <a:ext cx="193464" cy="19346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/>
          <p:nvPr/>
        </p:nvSpPr>
        <p:spPr>
          <a:xfrm>
            <a:off x="4549350" y="2336525"/>
            <a:ext cx="45300" cy="45300"/>
          </a:xfrm>
          <a:prstGeom prst="ellipse">
            <a:avLst/>
          </a:prstGeom>
          <a:solidFill>
            <a:srgbClr val="403B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/>
        </p:nvSpPr>
        <p:spPr>
          <a:xfrm>
            <a:off x="4427125" y="2489950"/>
            <a:ext cx="330600" cy="1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EA9B3E"/>
                </a:solidFill>
              </a:rPr>
              <a:t> V</a:t>
            </a:r>
            <a:endParaRPr b="1" sz="800">
              <a:solidFill>
                <a:srgbClr val="EA9B3E"/>
              </a:solidFill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4757728" y="2434300"/>
            <a:ext cx="15996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EA9B3E"/>
                </a:solidFill>
                <a:latin typeface="Tahoma"/>
                <a:ea typeface="Tahoma"/>
                <a:cs typeface="Tahoma"/>
                <a:sym typeface="Tahoma"/>
              </a:rPr>
              <a:t>Referências</a:t>
            </a:r>
            <a:endParaRPr b="1" sz="1800">
              <a:solidFill>
                <a:srgbClr val="EA9B3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/>
        </p:nvSpPr>
        <p:spPr>
          <a:xfrm>
            <a:off x="506450" y="518350"/>
            <a:ext cx="23436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01</a:t>
            </a:r>
            <a:endParaRPr b="1" sz="96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" name="Google Shape;118;p23"/>
          <p:cNvSpPr txBox="1"/>
          <p:nvPr/>
        </p:nvSpPr>
        <p:spPr>
          <a:xfrm>
            <a:off x="506450" y="1872437"/>
            <a:ext cx="44340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rPr>
              <a:t>Introdução REST</a:t>
            </a:r>
            <a:endParaRPr b="1" sz="48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9" name="Google Shape;11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0" name="Google Shape;120;p23"/>
          <p:cNvSpPr txBox="1"/>
          <p:nvPr>
            <p:ph idx="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Rest?</a:t>
            </a:r>
            <a:endParaRPr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152475"/>
            <a:ext cx="85206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Rest, que é a abreviatura de Representational State Transfer, é um conjunto de restrições utilizadas para que </a:t>
            </a: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as requisições HTTP atendam as diretrizes definidas na arquitetura</a:t>
            </a: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185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Características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2561875"/>
            <a:ext cx="85206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Char char="●"/>
            </a:pP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cliente-servidor:</a:t>
            </a: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 as aplicações existentes no servidor e no cliente devem ser separadas;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Char char="●"/>
            </a:pP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sem estado:</a:t>
            </a: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 as requisições são feitas de forma independente, ou seja, cada uma executa apenas uma determinada ação;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506450" y="518350"/>
            <a:ext cx="23436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rgbClr val="0C9ABE"/>
                </a:solidFill>
                <a:latin typeface="Tahoma"/>
                <a:ea typeface="Tahoma"/>
                <a:cs typeface="Tahoma"/>
                <a:sym typeface="Tahoma"/>
              </a:rPr>
              <a:t>02</a:t>
            </a:r>
            <a:endParaRPr b="1" sz="9600">
              <a:solidFill>
                <a:srgbClr val="0C9AB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506450" y="1872437"/>
            <a:ext cx="44340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Verbos</a:t>
            </a:r>
            <a:endParaRPr b="1" sz="4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25"/>
          <p:cNvSpPr txBox="1"/>
          <p:nvPr>
            <p:ph idx="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Verbos?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17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São as Ações que serão realizada na requisição. As principais utilizadas são: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300"/>
              <a:buChar char="●"/>
            </a:pP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POST: Criar dados no servidor;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Char char="●"/>
            </a:pP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GET: Leitura de dados no </a:t>
            </a: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host</a:t>
            </a: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;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Char char="●"/>
            </a:pP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DELETE: Excluir as informações;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Char char="●"/>
            </a:pP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PUT: Atualizações de registros.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/>
        </p:nvSpPr>
        <p:spPr>
          <a:xfrm>
            <a:off x="506450" y="518350"/>
            <a:ext cx="23436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rgbClr val="EA9B3E"/>
                </a:solidFill>
                <a:latin typeface="Tahoma"/>
                <a:ea typeface="Tahoma"/>
                <a:cs typeface="Tahoma"/>
                <a:sym typeface="Tahoma"/>
              </a:rPr>
              <a:t>03</a:t>
            </a:r>
            <a:endParaRPr b="1" sz="9600">
              <a:solidFill>
                <a:srgbClr val="EA9B3E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7" name="Google Shape;147;p27"/>
          <p:cNvSpPr txBox="1"/>
          <p:nvPr/>
        </p:nvSpPr>
        <p:spPr>
          <a:xfrm>
            <a:off x="506450" y="1872437"/>
            <a:ext cx="44340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494440"/>
                </a:solidFill>
                <a:latin typeface="Tahoma"/>
                <a:ea typeface="Tahoma"/>
                <a:cs typeface="Tahoma"/>
                <a:sym typeface="Tahoma"/>
              </a:rPr>
              <a:t>Endpoints</a:t>
            </a:r>
            <a:endParaRPr b="1" sz="48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49444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8" name="Google Shape;148;p27"/>
          <p:cNvSpPr txBox="1"/>
          <p:nvPr>
            <p:ph idx="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pt-BR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7"/>
          <p:cNvSpPr txBox="1"/>
          <p:nvPr>
            <p:ph idx="3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Tahoma"/>
                <a:ea typeface="Tahoma"/>
                <a:cs typeface="Tahoma"/>
                <a:sym typeface="Tahoma"/>
              </a:rPr>
              <a:t>‹#›</a:t>
            </a:fld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é?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É a URL que será utilizada para realizar a requisição.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Exemplo: </a:t>
            </a: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http://localhost:8282/restprotheus/clientes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185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PathParams e QueryParams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2561875"/>
            <a:ext cx="8520600" cy="22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Char char="●"/>
            </a:pP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PathParams</a:t>
            </a: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:</a:t>
            </a: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 É uma variável que faz parte do meu endpoint, ou seja, ele é obrigatório para que o meu serviço funcione.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300"/>
              <a:buAutoNum type="alphaLcPeriod"/>
            </a:pPr>
            <a:r>
              <a:rPr lang="pt-BR" sz="13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http://localhost:8282/restprotheus/clientes/000001/fields=code</a:t>
            </a: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 : Nesse caso, o “000001” é o código de um cliente específico.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300"/>
              <a:buChar char="●"/>
            </a:pPr>
            <a:r>
              <a:rPr b="1" lang="pt-BR" sz="1300">
                <a:solidFill>
                  <a:srgbClr val="555555"/>
                </a:solidFill>
                <a:highlight>
                  <a:srgbClr val="FFFFFF"/>
                </a:highlight>
              </a:rPr>
              <a:t>QueryParams:</a:t>
            </a: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 São filtros adicionais que podem ser aplicados na requisição.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1600"/>
              </a:spcAft>
              <a:buClr>
                <a:srgbClr val="555555"/>
              </a:buClr>
              <a:buSzPts val="1300"/>
              <a:buAutoNum type="alphaLcPeriod"/>
            </a:pPr>
            <a:r>
              <a:rPr lang="pt-BR" sz="13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http://localhost:8282/restprotheus/clientes?Page=10&amp;PageSize=20</a:t>
            </a:r>
            <a:r>
              <a:rPr lang="pt-BR" sz="1300">
                <a:solidFill>
                  <a:srgbClr val="555555"/>
                </a:solidFill>
                <a:highlight>
                  <a:srgbClr val="FFFFFF"/>
                </a:highlight>
              </a:rPr>
              <a:t>: = Nesse caso, o “000001” é o código de um cliente específico.</a:t>
            </a:r>
            <a:endParaRPr sz="13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506450" y="518350"/>
            <a:ext cx="23436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600">
                <a:solidFill>
                  <a:schemeClr val="accent4"/>
                </a:solidFill>
                <a:latin typeface="Tahoma"/>
                <a:ea typeface="Tahoma"/>
                <a:cs typeface="Tahoma"/>
                <a:sym typeface="Tahoma"/>
              </a:rPr>
              <a:t>04</a:t>
            </a:r>
            <a:endParaRPr b="1" sz="9600">
              <a:solidFill>
                <a:schemeClr val="accent4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506450" y="1872437"/>
            <a:ext cx="44340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Prática</a:t>
            </a:r>
            <a:endParaRPr b="1" sz="4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4" name="Google Shape;164;p29"/>
          <p:cNvSpPr txBox="1"/>
          <p:nvPr>
            <p:ph idx="2" type="sldNum"/>
          </p:nvPr>
        </p:nvSpPr>
        <p:spPr>
          <a:xfrm>
            <a:off x="8033477" y="2385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